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3" d="100"/>
          <a:sy n="103" d="100"/>
        </p:scale>
        <p:origin x="20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28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548640"/>
            <a:ext cx="2212848" cy="80769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1216152"/>
            <a:ext cx="1993392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1307592"/>
            <a:ext cx="1773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КОМЕРЦІЙНА ПРОПОЗИЦІЯ</a:t>
            </a:r>
            <a:endParaRPr lang="en-US" sz="780" dirty="0"/>
          </a:p>
        </p:txBody>
      </p:sp>
      <p:sp>
        <p:nvSpPr>
          <p:cNvPr id="7" name="Text 4"/>
          <p:cNvSpPr/>
          <p:nvPr/>
        </p:nvSpPr>
        <p:spPr>
          <a:xfrm>
            <a:off x="640080" y="1773936"/>
            <a:ext cx="571500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 в 1С</a:t>
            </a:r>
            <a:endParaRPr lang="en-US" sz="3100" dirty="0"/>
          </a:p>
          <a:p>
            <a:pPr marL="0" indent="0">
              <a:buNone/>
            </a:pPr>
            <a:r>
              <a:rPr lang="en-US" sz="31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ручного введення</a:t>
            </a:r>
            <a:endParaRPr lang="en-US" sz="3100" dirty="0"/>
          </a:p>
        </p:txBody>
      </p:sp>
      <p:sp>
        <p:nvSpPr>
          <p:cNvPr id="8" name="Shape 5"/>
          <p:cNvSpPr/>
          <p:nvPr/>
        </p:nvSpPr>
        <p:spPr>
          <a:xfrm>
            <a:off x="658368" y="3319272"/>
            <a:ext cx="594360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58368" y="3611880"/>
            <a:ext cx="5394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читає PDF/PNG, створює документ у 1С/BAS і автоматично перевіряє результат.</a:t>
            </a:r>
            <a:endParaRPr lang="en-US" sz="1320" dirty="0"/>
          </a:p>
          <a:p>
            <a:pPr marL="0" indent="0">
              <a:buNone/>
            </a:pPr>
            <a:r>
              <a:rPr lang="en-US" sz="13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 відкриває вже готовий документ у своїй системі.</a:t>
            </a:r>
            <a:endParaRPr lang="en-US" sz="1320" dirty="0"/>
          </a:p>
        </p:txBody>
      </p:sp>
      <p:sp>
        <p:nvSpPr>
          <p:cNvPr id="10" name="Shape 7"/>
          <p:cNvSpPr/>
          <p:nvPr/>
        </p:nvSpPr>
        <p:spPr>
          <a:xfrm>
            <a:off x="658368" y="4709160"/>
            <a:ext cx="1600200" cy="347472"/>
          </a:xfrm>
          <a:prstGeom prst="roundRect">
            <a:avLst>
              <a:gd name="adj" fmla="val 28947"/>
            </a:avLst>
          </a:prstGeom>
          <a:solidFill>
            <a:srgbClr val="FFD400"/>
          </a:solidFill>
          <a:ln w="8890">
            <a:solidFill>
              <a:srgbClr val="FFD4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68096" y="4800600"/>
            <a:ext cx="138074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ручного вводу</a:t>
            </a:r>
            <a:endParaRPr lang="en-US" sz="880" dirty="0"/>
          </a:p>
        </p:txBody>
      </p:sp>
      <p:sp>
        <p:nvSpPr>
          <p:cNvPr id="12" name="Shape 9"/>
          <p:cNvSpPr/>
          <p:nvPr/>
        </p:nvSpPr>
        <p:spPr>
          <a:xfrm>
            <a:off x="2450592" y="4709160"/>
            <a:ext cx="1682496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560320" y="4800600"/>
            <a:ext cx="1463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перевірки JSON</a:t>
            </a:r>
            <a:endParaRPr lang="en-US" sz="880" dirty="0"/>
          </a:p>
        </p:txBody>
      </p:sp>
      <p:sp>
        <p:nvSpPr>
          <p:cNvPr id="14" name="Shape 11"/>
          <p:cNvSpPr/>
          <p:nvPr/>
        </p:nvSpPr>
        <p:spPr>
          <a:xfrm>
            <a:off x="4325112" y="4709160"/>
            <a:ext cx="1993392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434840" y="4800600"/>
            <a:ext cx="1773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автоконтроль результату</a:t>
            </a:r>
            <a:endParaRPr lang="en-US" sz="880" dirty="0"/>
          </a:p>
        </p:txBody>
      </p:sp>
      <p:sp>
        <p:nvSpPr>
          <p:cNvPr id="16" name="Shape 13"/>
          <p:cNvSpPr/>
          <p:nvPr/>
        </p:nvSpPr>
        <p:spPr>
          <a:xfrm>
            <a:off x="6492240" y="1298448"/>
            <a:ext cx="4526280" cy="3246120"/>
          </a:xfrm>
          <a:prstGeom prst="roundRect">
            <a:avLst>
              <a:gd name="adj" fmla="val 7324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6510" dist="50800" dir="2700000" algn="bl" rotWithShape="0">
              <a:srgbClr val="A9BEDA">
                <a:alpha val="18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812280" y="1874520"/>
            <a:ext cx="1051560" cy="1069848"/>
          </a:xfrm>
          <a:prstGeom prst="roundRect">
            <a:avLst>
              <a:gd name="adj" fmla="val 1478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7146036" y="2039112"/>
            <a:ext cx="384048" cy="384048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46036" y="215341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70" dirty="0"/>
          </a:p>
        </p:txBody>
      </p:sp>
      <p:sp>
        <p:nvSpPr>
          <p:cNvPr id="20" name="Text 17"/>
          <p:cNvSpPr/>
          <p:nvPr/>
        </p:nvSpPr>
        <p:spPr>
          <a:xfrm>
            <a:off x="6949440" y="258775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6976872" y="2944368"/>
            <a:ext cx="722376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рахунок</a:t>
            </a:r>
            <a:endParaRPr lang="en-US" sz="720" dirty="0"/>
          </a:p>
          <a:p>
            <a:pPr marL="0" indent="0" algn="ctr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</a:t>
            </a:r>
            <a:endParaRPr lang="en-US" sz="720" dirty="0"/>
          </a:p>
          <a:p>
            <a:pPr marL="0" indent="0" algn="ctr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накладна</a:t>
            </a:r>
            <a:endParaRPr lang="en-US" sz="720" dirty="0"/>
          </a:p>
        </p:txBody>
      </p:sp>
      <p:sp>
        <p:nvSpPr>
          <p:cNvPr id="22" name="Shape 19"/>
          <p:cNvSpPr/>
          <p:nvPr/>
        </p:nvSpPr>
        <p:spPr>
          <a:xfrm>
            <a:off x="7973568" y="2258568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8485632" y="1874520"/>
            <a:ext cx="1078992" cy="1069848"/>
          </a:xfrm>
          <a:prstGeom prst="roundRect">
            <a:avLst>
              <a:gd name="adj" fmla="val 14530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833104" y="2039112"/>
            <a:ext cx="384048" cy="38404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8833104" y="215341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70" dirty="0"/>
          </a:p>
        </p:txBody>
      </p:sp>
      <p:sp>
        <p:nvSpPr>
          <p:cNvPr id="26" name="Text 23"/>
          <p:cNvSpPr/>
          <p:nvPr/>
        </p:nvSpPr>
        <p:spPr>
          <a:xfrm>
            <a:off x="8622792" y="2587752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8650224" y="2944368"/>
            <a:ext cx="749808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читає та</a:t>
            </a:r>
            <a:endParaRPr lang="en-US" sz="720" dirty="0"/>
          </a:p>
          <a:p>
            <a:pPr marL="0" indent="0" algn="ctr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перевіряє</a:t>
            </a:r>
            <a:endParaRPr lang="en-US" sz="720" dirty="0"/>
          </a:p>
        </p:txBody>
      </p:sp>
      <p:sp>
        <p:nvSpPr>
          <p:cNvPr id="28" name="Shape 25"/>
          <p:cNvSpPr/>
          <p:nvPr/>
        </p:nvSpPr>
        <p:spPr>
          <a:xfrm>
            <a:off x="9674352" y="2258568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10149840" y="1874520"/>
            <a:ext cx="594360" cy="1069848"/>
          </a:xfrm>
          <a:prstGeom prst="roundRect">
            <a:avLst>
              <a:gd name="adj" fmla="val 26154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10254996" y="2039112"/>
            <a:ext cx="384048" cy="384048"/>
          </a:xfrm>
          <a:prstGeom prst="ellipse">
            <a:avLst/>
          </a:prstGeom>
          <a:solidFill>
            <a:srgbClr val="0BB874"/>
          </a:solidFill>
          <a:ln w="12700">
            <a:solidFill>
              <a:srgbClr val="0BB874">
                <a:alpha val="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10254996" y="215341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70" dirty="0"/>
          </a:p>
        </p:txBody>
      </p:sp>
      <p:sp>
        <p:nvSpPr>
          <p:cNvPr id="32" name="Text 29"/>
          <p:cNvSpPr/>
          <p:nvPr/>
        </p:nvSpPr>
        <p:spPr>
          <a:xfrm>
            <a:off x="10287000" y="2587752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1C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10314432" y="2944368"/>
            <a:ext cx="265176" cy="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1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готово</a:t>
            </a:r>
            <a:endParaRPr lang="en-US" sz="710" dirty="0"/>
          </a:p>
        </p:txBody>
      </p:sp>
      <p:sp>
        <p:nvSpPr>
          <p:cNvPr id="34" name="Shape 31"/>
          <p:cNvSpPr/>
          <p:nvPr/>
        </p:nvSpPr>
        <p:spPr>
          <a:xfrm>
            <a:off x="6931152" y="3429000"/>
            <a:ext cx="3657600" cy="658368"/>
          </a:xfrm>
          <a:prstGeom prst="roundRect">
            <a:avLst>
              <a:gd name="adj" fmla="val 22222"/>
            </a:avLst>
          </a:prstGeom>
          <a:solidFill>
            <a:srgbClr val="071635"/>
          </a:solidFill>
          <a:ln w="12700">
            <a:solidFill>
              <a:srgbClr val="071635">
                <a:alpha val="0"/>
              </a:srgbClr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7205472" y="3621024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 перевіряє результат,</a:t>
            </a:r>
            <a:endParaRPr lang="en-US" sz="1020" dirty="0"/>
          </a:p>
          <a:p>
            <a:pPr marL="0" indent="0" algn="ctr">
              <a:buNone/>
            </a:pPr>
            <a:r>
              <a:rPr lang="en-US" sz="1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не переносить дані вручну</a:t>
            </a:r>
            <a:endParaRPr lang="en-US" sz="1020" dirty="0"/>
          </a:p>
        </p:txBody>
      </p:sp>
      <p:sp>
        <p:nvSpPr>
          <p:cNvPr id="36" name="Shape 33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38" name="Text 35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Проблема: документи є, даних у 1С ще немає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або скан треба перетворити на правильний документ у системі обліку.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49808" y="2057400"/>
            <a:ext cx="4983480" cy="3127248"/>
          </a:xfrm>
          <a:prstGeom prst="roundRect">
            <a:avLst>
              <a:gd name="adj" fmla="val 5848"/>
            </a:avLst>
          </a:prstGeom>
          <a:solidFill>
            <a:srgbClr val="FFFFFF"/>
          </a:solidFill>
          <a:ln w="10160">
            <a:solidFill>
              <a:srgbClr val="F1C2C2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078992" y="2331720"/>
            <a:ext cx="1005840" cy="347472"/>
          </a:xfrm>
          <a:prstGeom prst="roundRect">
            <a:avLst>
              <a:gd name="adj" fmla="val 28947"/>
            </a:avLst>
          </a:prstGeom>
          <a:solidFill>
            <a:srgbClr val="FFF1F1"/>
          </a:solidFill>
          <a:ln w="8890">
            <a:solidFill>
              <a:srgbClr val="FFF1F1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188720" y="2423160"/>
            <a:ext cx="78638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 ЗАРАЗ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1060704" y="2788920"/>
            <a:ext cx="3200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Ручне введення</a:t>
            </a:r>
            <a:endParaRPr lang="en-US" sz="1900" dirty="0"/>
          </a:p>
        </p:txBody>
      </p:sp>
      <p:sp>
        <p:nvSpPr>
          <p:cNvPr id="15" name="Shape 12"/>
          <p:cNvSpPr/>
          <p:nvPr/>
        </p:nvSpPr>
        <p:spPr>
          <a:xfrm>
            <a:off x="1097280" y="3429000"/>
            <a:ext cx="109728" cy="10972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325880" y="3364992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номер, дата, контрагент, договір</a:t>
            </a:r>
            <a:endParaRPr lang="en-US" sz="1080" dirty="0"/>
          </a:p>
        </p:txBody>
      </p:sp>
      <p:sp>
        <p:nvSpPr>
          <p:cNvPr id="17" name="Shape 14"/>
          <p:cNvSpPr/>
          <p:nvPr/>
        </p:nvSpPr>
        <p:spPr>
          <a:xfrm>
            <a:off x="1097280" y="3849624"/>
            <a:ext cx="109728" cy="10972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325880" y="3785616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рядки товарів або послуг</a:t>
            </a:r>
            <a:endParaRPr lang="en-US" sz="1080" dirty="0"/>
          </a:p>
        </p:txBody>
      </p:sp>
      <p:sp>
        <p:nvSpPr>
          <p:cNvPr id="19" name="Shape 16"/>
          <p:cNvSpPr/>
          <p:nvPr/>
        </p:nvSpPr>
        <p:spPr>
          <a:xfrm>
            <a:off x="1097280" y="4270248"/>
            <a:ext cx="109728" cy="10972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325880" y="4206240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суми, ПДВ, призначення платежу</a:t>
            </a:r>
            <a:endParaRPr lang="en-US" sz="1080" dirty="0"/>
          </a:p>
        </p:txBody>
      </p:sp>
      <p:sp>
        <p:nvSpPr>
          <p:cNvPr id="21" name="Shape 18"/>
          <p:cNvSpPr/>
          <p:nvPr/>
        </p:nvSpPr>
        <p:spPr>
          <a:xfrm>
            <a:off x="1097280" y="4690872"/>
            <a:ext cx="109728" cy="109728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325880" y="4626864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людські помилки й повторні перевірки</a:t>
            </a:r>
            <a:endParaRPr lang="en-US" sz="1080" dirty="0"/>
          </a:p>
        </p:txBody>
      </p:sp>
      <p:sp>
        <p:nvSpPr>
          <p:cNvPr id="23" name="Shape 20"/>
          <p:cNvSpPr/>
          <p:nvPr/>
        </p:nvSpPr>
        <p:spPr>
          <a:xfrm>
            <a:off x="6446520" y="2057400"/>
            <a:ext cx="4983480" cy="3127248"/>
          </a:xfrm>
          <a:prstGeom prst="roundRect">
            <a:avLst>
              <a:gd name="adj" fmla="val 5848"/>
            </a:avLst>
          </a:prstGeom>
          <a:solidFill>
            <a:srgbClr val="071635"/>
          </a:solidFill>
          <a:ln w="12700">
            <a:solidFill>
              <a:srgbClr val="071635">
                <a:alpha val="0"/>
              </a:srgbClr>
            </a:solidFill>
            <a:prstDash val="solid"/>
          </a:ln>
          <a:effectLst>
            <a:outerShdw blurRad="13970" dist="50800" dir="2700000" algn="bl" rotWithShape="0">
              <a:srgbClr val="A9BEDA">
                <a:alpha val="1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784848" y="2331720"/>
            <a:ext cx="914400" cy="347472"/>
          </a:xfrm>
          <a:prstGeom prst="roundRect">
            <a:avLst>
              <a:gd name="adj" fmla="val 28947"/>
            </a:avLst>
          </a:prstGeom>
          <a:solidFill>
            <a:srgbClr val="FFD400"/>
          </a:solidFill>
          <a:ln w="8890">
            <a:solidFill>
              <a:srgbClr val="FFD40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894576" y="2423160"/>
            <a:ext cx="69494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 JDOC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6766560" y="2788920"/>
            <a:ext cx="3429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Готовий документ</a:t>
            </a:r>
            <a:endParaRPr lang="en-US" sz="1900" dirty="0"/>
          </a:p>
        </p:txBody>
      </p:sp>
      <p:sp>
        <p:nvSpPr>
          <p:cNvPr id="27" name="Shape 24"/>
          <p:cNvSpPr/>
          <p:nvPr/>
        </p:nvSpPr>
        <p:spPr>
          <a:xfrm>
            <a:off x="6803136" y="3429000"/>
            <a:ext cx="109728" cy="109728"/>
          </a:xfrm>
          <a:prstGeom prst="ellipse">
            <a:avLst/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7031736" y="3364992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створений у 1С/BAS</a:t>
            </a:r>
            <a:endParaRPr lang="en-US" sz="1080" dirty="0"/>
          </a:p>
        </p:txBody>
      </p:sp>
      <p:sp>
        <p:nvSpPr>
          <p:cNvPr id="29" name="Shape 26"/>
          <p:cNvSpPr/>
          <p:nvPr/>
        </p:nvSpPr>
        <p:spPr>
          <a:xfrm>
            <a:off x="6803136" y="3849624"/>
            <a:ext cx="109728" cy="109728"/>
          </a:xfrm>
          <a:prstGeom prst="ellipse">
            <a:avLst/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031736" y="3785616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ключові поля вже заповнені</a:t>
            </a:r>
            <a:endParaRPr lang="en-US" sz="1080" dirty="0"/>
          </a:p>
        </p:txBody>
      </p:sp>
      <p:sp>
        <p:nvSpPr>
          <p:cNvPr id="31" name="Shape 28"/>
          <p:cNvSpPr/>
          <p:nvPr/>
        </p:nvSpPr>
        <p:spPr>
          <a:xfrm>
            <a:off x="6803136" y="4270248"/>
            <a:ext cx="109728" cy="109728"/>
          </a:xfrm>
          <a:prstGeom prst="ellipse">
            <a:avLst/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031736" y="4206240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автоматично перевірений</a:t>
            </a:r>
            <a:endParaRPr lang="en-US" sz="1080" dirty="0"/>
          </a:p>
        </p:txBody>
      </p:sp>
      <p:sp>
        <p:nvSpPr>
          <p:cNvPr id="33" name="Shape 30"/>
          <p:cNvSpPr/>
          <p:nvPr/>
        </p:nvSpPr>
        <p:spPr>
          <a:xfrm>
            <a:off x="6803136" y="4690872"/>
            <a:ext cx="109728" cy="109728"/>
          </a:xfrm>
          <a:prstGeom prst="ellipse">
            <a:avLst/>
          </a:prstGeom>
          <a:solidFill>
            <a:srgbClr val="0BB874"/>
          </a:solidFill>
          <a:ln w="12700">
            <a:solidFill>
              <a:srgbClr val="0BB874">
                <a:alpha val="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7031736" y="4626864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 лише підтверджує або виправляє підсвічене</a:t>
            </a:r>
            <a:endParaRPr lang="en-US" sz="10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Що робить JDOC простими словами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Сервіс закриває весь шлях: від файлу до перевіреного документа у вашій системі.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49808" y="2148840"/>
            <a:ext cx="1664208" cy="1417320"/>
          </a:xfrm>
          <a:prstGeom prst="roundRect">
            <a:avLst>
              <a:gd name="adj" fmla="val 10968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389888" y="2313432"/>
            <a:ext cx="384048" cy="384048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389888" y="242773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70" dirty="0"/>
          </a:p>
        </p:txBody>
      </p:sp>
      <p:sp>
        <p:nvSpPr>
          <p:cNvPr id="14" name="Text 11"/>
          <p:cNvSpPr/>
          <p:nvPr/>
        </p:nvSpPr>
        <p:spPr>
          <a:xfrm>
            <a:off x="886968" y="2862072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</a:t>
            </a:r>
            <a:endParaRPr lang="en-US" sz="1160" dirty="0"/>
          </a:p>
        </p:txBody>
      </p:sp>
      <p:sp>
        <p:nvSpPr>
          <p:cNvPr id="15" name="Text 12"/>
          <p:cNvSpPr/>
          <p:nvPr/>
        </p:nvSpPr>
        <p:spPr>
          <a:xfrm>
            <a:off x="914400" y="3218688"/>
            <a:ext cx="13350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або PNG</a:t>
            </a:r>
            <a:endParaRPr lang="en-US" sz="890" dirty="0"/>
          </a:p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надходить у систему</a:t>
            </a:r>
            <a:endParaRPr lang="en-US" sz="890" dirty="0"/>
          </a:p>
        </p:txBody>
      </p:sp>
      <p:sp>
        <p:nvSpPr>
          <p:cNvPr id="16" name="Shape 13"/>
          <p:cNvSpPr/>
          <p:nvPr/>
        </p:nvSpPr>
        <p:spPr>
          <a:xfrm>
            <a:off x="2578608" y="2679192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090672" y="2148840"/>
            <a:ext cx="1755648" cy="1417320"/>
          </a:xfrm>
          <a:prstGeom prst="roundRect">
            <a:avLst>
              <a:gd name="adj" fmla="val 10968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776472" y="2313432"/>
            <a:ext cx="384048" cy="38404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776472" y="242773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70" dirty="0"/>
          </a:p>
        </p:txBody>
      </p:sp>
      <p:sp>
        <p:nvSpPr>
          <p:cNvPr id="20" name="Text 17"/>
          <p:cNvSpPr/>
          <p:nvPr/>
        </p:nvSpPr>
        <p:spPr>
          <a:xfrm>
            <a:off x="3227832" y="2862072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читає</a:t>
            </a:r>
            <a:endParaRPr lang="en-US" sz="1160" dirty="0"/>
          </a:p>
        </p:txBody>
      </p:sp>
      <p:sp>
        <p:nvSpPr>
          <p:cNvPr id="21" name="Text 18"/>
          <p:cNvSpPr/>
          <p:nvPr/>
        </p:nvSpPr>
        <p:spPr>
          <a:xfrm>
            <a:off x="3255264" y="3218688"/>
            <a:ext cx="14264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визначає тип,</a:t>
            </a:r>
            <a:endParaRPr lang="en-US" sz="890" dirty="0"/>
          </a:p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реквізити, рядки</a:t>
            </a:r>
            <a:endParaRPr lang="en-US" sz="890" dirty="0"/>
          </a:p>
        </p:txBody>
      </p:sp>
      <p:sp>
        <p:nvSpPr>
          <p:cNvPr id="22" name="Shape 19"/>
          <p:cNvSpPr/>
          <p:nvPr/>
        </p:nvSpPr>
        <p:spPr>
          <a:xfrm>
            <a:off x="5010912" y="2679192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532120" y="2148840"/>
            <a:ext cx="1847088" cy="1417320"/>
          </a:xfrm>
          <a:prstGeom prst="roundRect">
            <a:avLst>
              <a:gd name="adj" fmla="val 10968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263640" y="2313432"/>
            <a:ext cx="384048" cy="384048"/>
          </a:xfrm>
          <a:prstGeom prst="ellipse">
            <a:avLst/>
          </a:prstGeom>
          <a:solidFill>
            <a:srgbClr val="0A67FF"/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263640" y="242773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70" dirty="0"/>
          </a:p>
        </p:txBody>
      </p:sp>
      <p:sp>
        <p:nvSpPr>
          <p:cNvPr id="26" name="Text 23"/>
          <p:cNvSpPr/>
          <p:nvPr/>
        </p:nvSpPr>
        <p:spPr>
          <a:xfrm>
            <a:off x="5669280" y="2862072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Створює</a:t>
            </a:r>
            <a:endParaRPr lang="en-US" sz="1160" dirty="0"/>
          </a:p>
        </p:txBody>
      </p:sp>
      <p:sp>
        <p:nvSpPr>
          <p:cNvPr id="27" name="Text 24"/>
          <p:cNvSpPr/>
          <p:nvPr/>
        </p:nvSpPr>
        <p:spPr>
          <a:xfrm>
            <a:off x="5696712" y="3218688"/>
            <a:ext cx="151790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у 1С/BAS,</a:t>
            </a:r>
            <a:endParaRPr lang="en-US" sz="890" dirty="0"/>
          </a:p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ERP або CRM</a:t>
            </a:r>
            <a:endParaRPr lang="en-US" sz="890" dirty="0"/>
          </a:p>
        </p:txBody>
      </p:sp>
      <p:sp>
        <p:nvSpPr>
          <p:cNvPr id="28" name="Shape 25"/>
          <p:cNvSpPr/>
          <p:nvPr/>
        </p:nvSpPr>
        <p:spPr>
          <a:xfrm>
            <a:off x="7543800" y="2679192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8065008" y="2148840"/>
            <a:ext cx="1755648" cy="1417320"/>
          </a:xfrm>
          <a:prstGeom prst="roundRect">
            <a:avLst>
              <a:gd name="adj" fmla="val 10968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8750808" y="2313432"/>
            <a:ext cx="384048" cy="384048"/>
          </a:xfrm>
          <a:prstGeom prst="ellipse">
            <a:avLst/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8750808" y="242773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70" dirty="0"/>
          </a:p>
        </p:txBody>
      </p:sp>
      <p:sp>
        <p:nvSpPr>
          <p:cNvPr id="32" name="Text 29"/>
          <p:cNvSpPr/>
          <p:nvPr/>
        </p:nvSpPr>
        <p:spPr>
          <a:xfrm>
            <a:off x="8202168" y="2862072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Перевіряє</a:t>
            </a:r>
            <a:endParaRPr lang="en-US" sz="1160" dirty="0"/>
          </a:p>
        </p:txBody>
      </p:sp>
      <p:sp>
        <p:nvSpPr>
          <p:cNvPr id="33" name="Text 30"/>
          <p:cNvSpPr/>
          <p:nvPr/>
        </p:nvSpPr>
        <p:spPr>
          <a:xfrm>
            <a:off x="8229600" y="3218688"/>
            <a:ext cx="14264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суми, ПДВ,</a:t>
            </a:r>
            <a:endParaRPr lang="en-US" sz="890" dirty="0"/>
          </a:p>
          <a:p>
            <a:pPr marL="0" indent="0" algn="ctr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обов’язкові поля</a:t>
            </a:r>
            <a:endParaRPr lang="en-US" sz="890" dirty="0"/>
          </a:p>
        </p:txBody>
      </p:sp>
      <p:sp>
        <p:nvSpPr>
          <p:cNvPr id="34" name="Shape 31"/>
          <p:cNvSpPr/>
          <p:nvPr/>
        </p:nvSpPr>
        <p:spPr>
          <a:xfrm>
            <a:off x="9985248" y="2679192"/>
            <a:ext cx="384048" cy="310896"/>
          </a:xfrm>
          <a:prstGeom prst="chevron">
            <a:avLst/>
          </a:prstGeom>
          <a:solidFill>
            <a:srgbClr val="0A67FF">
              <a:alpha val="92000"/>
            </a:srgbClr>
          </a:solidFill>
          <a:ln w="12700">
            <a:solidFill>
              <a:srgbClr val="0A67FF">
                <a:alpha val="0"/>
              </a:srgbClr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10497312" y="2148840"/>
            <a:ext cx="1060704" cy="1417320"/>
          </a:xfrm>
          <a:prstGeom prst="roundRect">
            <a:avLst>
              <a:gd name="adj" fmla="val 14655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3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10835640" y="2313432"/>
            <a:ext cx="384048" cy="384048"/>
          </a:xfrm>
          <a:prstGeom prst="ellipse">
            <a:avLst/>
          </a:prstGeom>
          <a:solidFill>
            <a:srgbClr val="0BB874"/>
          </a:solidFill>
          <a:ln w="12700">
            <a:solidFill>
              <a:srgbClr val="0BB874">
                <a:alpha val="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10835640" y="2427732"/>
            <a:ext cx="384048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870" dirty="0"/>
          </a:p>
        </p:txBody>
      </p:sp>
      <p:sp>
        <p:nvSpPr>
          <p:cNvPr id="38" name="Text 35"/>
          <p:cNvSpPr/>
          <p:nvPr/>
        </p:nvSpPr>
        <p:spPr>
          <a:xfrm>
            <a:off x="10634472" y="2862072"/>
            <a:ext cx="786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Готово</a:t>
            </a:r>
            <a:endParaRPr lang="en-US" sz="1050" dirty="0"/>
          </a:p>
        </p:txBody>
      </p:sp>
      <p:sp>
        <p:nvSpPr>
          <p:cNvPr id="39" name="Text 36"/>
          <p:cNvSpPr/>
          <p:nvPr/>
        </p:nvSpPr>
        <p:spPr>
          <a:xfrm>
            <a:off x="10661904" y="3218688"/>
            <a:ext cx="7315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</a:t>
            </a:r>
            <a:endParaRPr lang="en-US" sz="790" dirty="0"/>
          </a:p>
          <a:p>
            <a:pPr marL="0" indent="0" algn="ctr">
              <a:buNone/>
            </a:pPr>
            <a:r>
              <a:rPr lang="en-US" sz="7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перевіряє</a:t>
            </a:r>
            <a:endParaRPr lang="en-US" sz="790" dirty="0"/>
          </a:p>
        </p:txBody>
      </p:sp>
      <p:sp>
        <p:nvSpPr>
          <p:cNvPr id="40" name="Shape 37"/>
          <p:cNvSpPr/>
          <p:nvPr/>
        </p:nvSpPr>
        <p:spPr>
          <a:xfrm>
            <a:off x="960120" y="4407408"/>
            <a:ext cx="10287000" cy="960120"/>
          </a:xfrm>
          <a:prstGeom prst="roundRect">
            <a:avLst>
              <a:gd name="adj" fmla="val 20952"/>
            </a:avLst>
          </a:prstGeom>
          <a:solidFill>
            <a:srgbClr val="071635"/>
          </a:solidFill>
          <a:ln w="12700">
            <a:solidFill>
              <a:srgbClr val="071635">
                <a:alpha val="0"/>
              </a:srgbClr>
            </a:solidFill>
            <a:prstDash val="solid"/>
          </a:ln>
          <a:effectLst>
            <a:outerShdw blurRad="1270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41" name="Text 38"/>
          <p:cNvSpPr/>
          <p:nvPr/>
        </p:nvSpPr>
        <p:spPr>
          <a:xfrm>
            <a:off x="1325880" y="4672584"/>
            <a:ext cx="4892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Важливо: бухгалтер не працює з проміжними даними.</a:t>
            </a:r>
            <a:endParaRPr lang="en-US" sz="1550" dirty="0"/>
          </a:p>
        </p:txBody>
      </p:sp>
      <p:sp>
        <p:nvSpPr>
          <p:cNvPr id="42" name="Text 39"/>
          <p:cNvSpPr/>
          <p:nvPr/>
        </p:nvSpPr>
        <p:spPr>
          <a:xfrm>
            <a:off x="6236208" y="4672584"/>
            <a:ext cx="4480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2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JSON використовується всередині інтеграції. Для користувача результат — документ у його обліковій системі.</a:t>
            </a:r>
            <a:endParaRPr lang="en-US" sz="10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 бачить уже створений документ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не змушує перевіряти технічні таблиці. Контроль відбувається у звичній системі.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804672" y="1874520"/>
            <a:ext cx="4754880" cy="3749040"/>
          </a:xfrm>
          <a:prstGeom prst="roundRect">
            <a:avLst>
              <a:gd name="adj" fmla="val 5610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6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1143000" y="221284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у 1С/BAS</a:t>
            </a:r>
            <a:endParaRPr lang="en-US" sz="1520" dirty="0"/>
          </a:p>
        </p:txBody>
      </p:sp>
      <p:sp>
        <p:nvSpPr>
          <p:cNvPr id="13" name="Shape 10"/>
          <p:cNvSpPr/>
          <p:nvPr/>
        </p:nvSpPr>
        <p:spPr>
          <a:xfrm>
            <a:off x="3886200" y="2148840"/>
            <a:ext cx="1261872" cy="347472"/>
          </a:xfrm>
          <a:prstGeom prst="roundRect">
            <a:avLst>
              <a:gd name="adj" fmla="val 28947"/>
            </a:avLst>
          </a:prstGeom>
          <a:solidFill>
            <a:srgbClr val="F0FFF8"/>
          </a:solidFill>
          <a:ln w="8890">
            <a:solidFill>
              <a:srgbClr val="B6F2D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995928" y="2240280"/>
            <a:ext cx="104241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створено автоматично</a:t>
            </a:r>
            <a:endParaRPr lang="en-US" sz="750" dirty="0"/>
          </a:p>
        </p:txBody>
      </p:sp>
      <p:sp>
        <p:nvSpPr>
          <p:cNvPr id="15" name="Shape 12"/>
          <p:cNvSpPr/>
          <p:nvPr/>
        </p:nvSpPr>
        <p:spPr>
          <a:xfrm>
            <a:off x="1143000" y="2788920"/>
            <a:ext cx="4005072" cy="411480"/>
          </a:xfrm>
          <a:prstGeom prst="roundRect">
            <a:avLst>
              <a:gd name="adj" fmla="val 17778"/>
            </a:avLst>
          </a:prstGeom>
          <a:solidFill>
            <a:srgbClr val="F0FFF8"/>
          </a:solidFill>
          <a:ln w="7620">
            <a:solidFill>
              <a:srgbClr val="B6F2D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289304" y="2898648"/>
            <a:ext cx="16459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581912" y="2907792"/>
            <a:ext cx="18288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Контрагент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3200400" y="2907792"/>
            <a:ext cx="17647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 «Приклад», ЄДРПОУ 12345678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1143000" y="3310128"/>
            <a:ext cx="4005072" cy="411480"/>
          </a:xfrm>
          <a:prstGeom prst="roundRect">
            <a:avLst>
              <a:gd name="adj" fmla="val 17778"/>
            </a:avLst>
          </a:prstGeom>
          <a:solidFill>
            <a:srgbClr val="F0FFF8"/>
          </a:solidFill>
          <a:ln w="7620">
            <a:solidFill>
              <a:srgbClr val="B6F2D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89304" y="3419856"/>
            <a:ext cx="16459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1581912" y="3429000"/>
            <a:ext cx="18288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3200400" y="3429000"/>
            <a:ext cx="17647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Видаткова накладна №125 від 15.05.2026</a:t>
            </a:r>
            <a:endParaRPr lang="en-US" sz="850" dirty="0"/>
          </a:p>
        </p:txBody>
      </p:sp>
      <p:sp>
        <p:nvSpPr>
          <p:cNvPr id="23" name="Shape 20"/>
          <p:cNvSpPr/>
          <p:nvPr/>
        </p:nvSpPr>
        <p:spPr>
          <a:xfrm>
            <a:off x="1143000" y="3831336"/>
            <a:ext cx="4005072" cy="411480"/>
          </a:xfrm>
          <a:prstGeom prst="roundRect">
            <a:avLst>
              <a:gd name="adj" fmla="val 17778"/>
            </a:avLst>
          </a:prstGeom>
          <a:solidFill>
            <a:srgbClr val="F0FFF8"/>
          </a:solidFill>
          <a:ln w="7620">
            <a:solidFill>
              <a:srgbClr val="B6F2D7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1289304" y="3941064"/>
            <a:ext cx="16459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1581912" y="3950208"/>
            <a:ext cx="18288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Рядки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3200400" y="3950208"/>
            <a:ext cx="17647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позицій, кількість і ціни заповнені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1143000" y="4352544"/>
            <a:ext cx="4005072" cy="411480"/>
          </a:xfrm>
          <a:prstGeom prst="roundRect">
            <a:avLst>
              <a:gd name="adj" fmla="val 17778"/>
            </a:avLst>
          </a:prstGeom>
          <a:solidFill>
            <a:srgbClr val="F0FFF8"/>
          </a:solidFill>
          <a:ln w="7620">
            <a:solidFill>
              <a:srgbClr val="B6F2D7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1289304" y="4462272"/>
            <a:ext cx="16459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1581912" y="4471416"/>
            <a:ext cx="18288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Суми</a:t>
            </a:r>
            <a:endParaRPr lang="en-US" sz="850" dirty="0"/>
          </a:p>
        </p:txBody>
      </p:sp>
      <p:sp>
        <p:nvSpPr>
          <p:cNvPr id="30" name="Text 27"/>
          <p:cNvSpPr/>
          <p:nvPr/>
        </p:nvSpPr>
        <p:spPr>
          <a:xfrm>
            <a:off x="3200400" y="4471416"/>
            <a:ext cx="17647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ПДВ і підсумок збігаються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1143000" y="4873752"/>
            <a:ext cx="4005072" cy="411480"/>
          </a:xfrm>
          <a:prstGeom prst="roundRect">
            <a:avLst>
              <a:gd name="adj" fmla="val 17778"/>
            </a:avLst>
          </a:prstGeom>
          <a:solidFill>
            <a:srgbClr val="FFF8DC"/>
          </a:solidFill>
          <a:ln w="7620">
            <a:solidFill>
              <a:srgbClr val="F4D36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1289304" y="4983480"/>
            <a:ext cx="16459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88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1581912" y="4992624"/>
            <a:ext cx="18288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Увага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3200400" y="4992624"/>
            <a:ext cx="17647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якщо є ризик — система підсвітить поле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6199632" y="1874520"/>
            <a:ext cx="2450592" cy="1234440"/>
          </a:xfrm>
          <a:prstGeom prst="roundRect">
            <a:avLst>
              <a:gd name="adj" fmla="val 1259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6400800" y="207568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FF1F1"/>
          </a:solidFill>
          <a:ln w="12700">
            <a:solidFill>
              <a:srgbClr val="FFF1F1">
                <a:alpha val="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400800" y="223113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7077456" y="20848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4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потрібно</a:t>
            </a:r>
            <a:endParaRPr lang="en-US" sz="1240" dirty="0"/>
          </a:p>
        </p:txBody>
      </p:sp>
      <p:sp>
        <p:nvSpPr>
          <p:cNvPr id="39" name="Text 36"/>
          <p:cNvSpPr/>
          <p:nvPr/>
        </p:nvSpPr>
        <p:spPr>
          <a:xfrm>
            <a:off x="7077456" y="2441448"/>
            <a:ext cx="13716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копіювати реквізити з PDF і переносити їх вручну</a:t>
            </a:r>
            <a:endParaRPr lang="en-US" sz="930" dirty="0"/>
          </a:p>
        </p:txBody>
      </p:sp>
      <p:sp>
        <p:nvSpPr>
          <p:cNvPr id="40" name="Shape 37"/>
          <p:cNvSpPr/>
          <p:nvPr/>
        </p:nvSpPr>
        <p:spPr>
          <a:xfrm>
            <a:off x="8924544" y="1874520"/>
            <a:ext cx="2450592" cy="1234440"/>
          </a:xfrm>
          <a:prstGeom prst="roundRect">
            <a:avLst>
              <a:gd name="adj" fmla="val 1259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41" name="Shape 38"/>
          <p:cNvSpPr/>
          <p:nvPr/>
        </p:nvSpPr>
        <p:spPr>
          <a:xfrm>
            <a:off x="9125712" y="207568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0FFF8"/>
          </a:solidFill>
          <a:ln w="12700">
            <a:solidFill>
              <a:srgbClr val="F0FFF8">
                <a:alpha val="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9125712" y="223113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BB8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43" name="Text 40"/>
          <p:cNvSpPr/>
          <p:nvPr/>
        </p:nvSpPr>
        <p:spPr>
          <a:xfrm>
            <a:off x="9802368" y="20848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4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Потрібно</a:t>
            </a:r>
            <a:endParaRPr lang="en-US" sz="1240" dirty="0"/>
          </a:p>
        </p:txBody>
      </p:sp>
      <p:sp>
        <p:nvSpPr>
          <p:cNvPr id="44" name="Text 41"/>
          <p:cNvSpPr/>
          <p:nvPr/>
        </p:nvSpPr>
        <p:spPr>
          <a:xfrm>
            <a:off x="9802368" y="2441448"/>
            <a:ext cx="13716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відкрити документ і підтвердити результат</a:t>
            </a:r>
            <a:endParaRPr lang="en-US" sz="930" dirty="0"/>
          </a:p>
        </p:txBody>
      </p:sp>
      <p:sp>
        <p:nvSpPr>
          <p:cNvPr id="45" name="Shape 42"/>
          <p:cNvSpPr/>
          <p:nvPr/>
        </p:nvSpPr>
        <p:spPr>
          <a:xfrm>
            <a:off x="6236208" y="3767328"/>
            <a:ext cx="5138928" cy="1152144"/>
          </a:xfrm>
          <a:prstGeom prst="roundRect">
            <a:avLst>
              <a:gd name="adj" fmla="val 17460"/>
            </a:avLst>
          </a:prstGeom>
          <a:solidFill>
            <a:srgbClr val="071635"/>
          </a:solidFill>
          <a:ln w="12700">
            <a:solidFill>
              <a:srgbClr val="071635">
                <a:alpha val="0"/>
              </a:srgbClr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6601968" y="4096512"/>
            <a:ext cx="4434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Людина контролює якість,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не виконує механічну роботу.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Автоматична перевірка результату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Після створення документа система звіряє ключові дані й показує, що треба переглянути.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49808" y="2011680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950976" y="221284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50976" y="236829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627632" y="2221992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документа</a:t>
            </a:r>
            <a:endParaRPr lang="en-US" sz="1220" dirty="0"/>
          </a:p>
        </p:txBody>
      </p:sp>
      <p:sp>
        <p:nvSpPr>
          <p:cNvPr id="15" name="Text 12"/>
          <p:cNvSpPr/>
          <p:nvPr/>
        </p:nvSpPr>
        <p:spPr>
          <a:xfrm>
            <a:off x="1627632" y="2578608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рахунок, акт, видаткова, банк тощо</a:t>
            </a:r>
            <a:endParaRPr lang="en-US" sz="890" dirty="0"/>
          </a:p>
        </p:txBody>
      </p:sp>
      <p:sp>
        <p:nvSpPr>
          <p:cNvPr id="16" name="Shape 13"/>
          <p:cNvSpPr/>
          <p:nvPr/>
        </p:nvSpPr>
        <p:spPr>
          <a:xfrm>
            <a:off x="4526280" y="2011680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727448" y="221284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727448" y="236829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404104" y="2221992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Обов’язкові реквізити</a:t>
            </a:r>
            <a:endParaRPr lang="en-US" sz="1220" dirty="0"/>
          </a:p>
        </p:txBody>
      </p:sp>
      <p:sp>
        <p:nvSpPr>
          <p:cNvPr id="20" name="Text 17"/>
          <p:cNvSpPr/>
          <p:nvPr/>
        </p:nvSpPr>
        <p:spPr>
          <a:xfrm>
            <a:off x="5404104" y="2578608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номер, дата, контрагент, ЄДРПОУ/ІПН</a:t>
            </a:r>
            <a:endParaRPr lang="en-US" sz="890" dirty="0"/>
          </a:p>
        </p:txBody>
      </p:sp>
      <p:sp>
        <p:nvSpPr>
          <p:cNvPr id="21" name="Shape 18"/>
          <p:cNvSpPr/>
          <p:nvPr/>
        </p:nvSpPr>
        <p:spPr>
          <a:xfrm>
            <a:off x="8302752" y="2011680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8503920" y="221284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8503920" y="236829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9180576" y="2221992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Рядки документа</a:t>
            </a:r>
            <a:endParaRPr lang="en-US" sz="1220" dirty="0"/>
          </a:p>
        </p:txBody>
      </p:sp>
      <p:sp>
        <p:nvSpPr>
          <p:cNvPr id="25" name="Text 22"/>
          <p:cNvSpPr/>
          <p:nvPr/>
        </p:nvSpPr>
        <p:spPr>
          <a:xfrm>
            <a:off x="9180576" y="2578608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назва, кількість, ціна, сума, ПДВ</a:t>
            </a:r>
            <a:endParaRPr lang="en-US" sz="890" dirty="0"/>
          </a:p>
        </p:txBody>
      </p:sp>
      <p:sp>
        <p:nvSpPr>
          <p:cNvPr id="26" name="Shape 23"/>
          <p:cNvSpPr/>
          <p:nvPr/>
        </p:nvSpPr>
        <p:spPr>
          <a:xfrm>
            <a:off x="749808" y="3502152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950976" y="370332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50976" y="385876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1627632" y="3712464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Підсумки</a:t>
            </a:r>
            <a:endParaRPr lang="en-US" sz="1220" dirty="0"/>
          </a:p>
        </p:txBody>
      </p:sp>
      <p:sp>
        <p:nvSpPr>
          <p:cNvPr id="30" name="Text 27"/>
          <p:cNvSpPr/>
          <p:nvPr/>
        </p:nvSpPr>
        <p:spPr>
          <a:xfrm>
            <a:off x="1627632" y="4069080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сума без ПДВ, ПДВ, сума з ПДВ</a:t>
            </a:r>
            <a:endParaRPr lang="en-US" sz="890" dirty="0"/>
          </a:p>
        </p:txBody>
      </p:sp>
      <p:sp>
        <p:nvSpPr>
          <p:cNvPr id="31" name="Shape 28"/>
          <p:cNvSpPr/>
          <p:nvPr/>
        </p:nvSpPr>
        <p:spPr>
          <a:xfrm>
            <a:off x="4526280" y="3502152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4727448" y="370332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727448" y="385876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5404104" y="3712464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Дублікати</a:t>
            </a:r>
            <a:endParaRPr lang="en-US" sz="1220" dirty="0"/>
          </a:p>
        </p:txBody>
      </p:sp>
      <p:sp>
        <p:nvSpPr>
          <p:cNvPr id="35" name="Text 32"/>
          <p:cNvSpPr/>
          <p:nvPr/>
        </p:nvSpPr>
        <p:spPr>
          <a:xfrm>
            <a:off x="5404104" y="4069080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щоб один документ не створився двічі</a:t>
            </a:r>
            <a:endParaRPr lang="en-US" sz="890" dirty="0"/>
          </a:p>
        </p:txBody>
      </p:sp>
      <p:sp>
        <p:nvSpPr>
          <p:cNvPr id="36" name="Shape 33"/>
          <p:cNvSpPr/>
          <p:nvPr/>
        </p:nvSpPr>
        <p:spPr>
          <a:xfrm>
            <a:off x="8302752" y="3502152"/>
            <a:ext cx="3246120" cy="1078992"/>
          </a:xfrm>
          <a:prstGeom prst="roundRect">
            <a:avLst>
              <a:gd name="adj" fmla="val 14407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8503920" y="370332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8503920" y="385876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9180576" y="3712464"/>
            <a:ext cx="2167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Попередження</a:t>
            </a:r>
            <a:endParaRPr lang="en-US" sz="1220" dirty="0"/>
          </a:p>
        </p:txBody>
      </p:sp>
      <p:sp>
        <p:nvSpPr>
          <p:cNvPr id="40" name="Text 37"/>
          <p:cNvSpPr/>
          <p:nvPr/>
        </p:nvSpPr>
        <p:spPr>
          <a:xfrm>
            <a:off x="9180576" y="4069080"/>
            <a:ext cx="21671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9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якщо точність низька або дані неповні</a:t>
            </a:r>
            <a:endParaRPr lang="en-US" sz="890" dirty="0"/>
          </a:p>
        </p:txBody>
      </p:sp>
      <p:sp>
        <p:nvSpPr>
          <p:cNvPr id="41" name="Shape 38"/>
          <p:cNvSpPr/>
          <p:nvPr/>
        </p:nvSpPr>
        <p:spPr>
          <a:xfrm>
            <a:off x="987552" y="5248656"/>
            <a:ext cx="10222992" cy="585216"/>
          </a:xfrm>
          <a:prstGeom prst="roundRect">
            <a:avLst>
              <a:gd name="adj" fmla="val 26563"/>
            </a:avLst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1234440" y="5422392"/>
            <a:ext cx="9738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Якщо все добре — документ готовий. Якщо є ризик — бухгалтер бачить конкретне місце для перевірки.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Які документи можна обробляти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Типові первинні документи України та форми, які використовує ваша компанія.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13232" y="1874520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859536" y="2039112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EAF3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68680" y="2167128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</a:t>
            </a:r>
            <a:endParaRPr lang="en-US" sz="560" dirty="0"/>
          </a:p>
        </p:txBody>
      </p:sp>
      <p:sp>
        <p:nvSpPr>
          <p:cNvPr id="14" name="Text 11"/>
          <p:cNvSpPr/>
          <p:nvPr/>
        </p:nvSpPr>
        <p:spPr>
          <a:xfrm>
            <a:off x="1408176" y="2148840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Рахунки на оплату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3611880" y="1874520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758184" y="2039112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EAF3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767328" y="2167128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</a:t>
            </a:r>
            <a:endParaRPr lang="en-US" sz="560" dirty="0"/>
          </a:p>
        </p:txBody>
      </p:sp>
      <p:sp>
        <p:nvSpPr>
          <p:cNvPr id="18" name="Text 15"/>
          <p:cNvSpPr/>
          <p:nvPr/>
        </p:nvSpPr>
        <p:spPr>
          <a:xfrm>
            <a:off x="4306824" y="2148840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 виконаних робіт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6510528" y="1874520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656832" y="2039112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EAF3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665976" y="2167128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</a:t>
            </a:r>
            <a:endParaRPr lang="en-US" sz="560" dirty="0"/>
          </a:p>
        </p:txBody>
      </p:sp>
      <p:sp>
        <p:nvSpPr>
          <p:cNvPr id="22" name="Text 19"/>
          <p:cNvSpPr/>
          <p:nvPr/>
        </p:nvSpPr>
        <p:spPr>
          <a:xfrm>
            <a:off x="7205472" y="2148840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Видаткові накладні</a:t>
            </a:r>
            <a:endParaRPr lang="en-US" sz="850" dirty="0"/>
          </a:p>
        </p:txBody>
      </p:sp>
      <p:sp>
        <p:nvSpPr>
          <p:cNvPr id="23" name="Shape 20"/>
          <p:cNvSpPr/>
          <p:nvPr/>
        </p:nvSpPr>
        <p:spPr>
          <a:xfrm>
            <a:off x="9409176" y="1874520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9555480" y="2039112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EAF3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564624" y="2167128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</a:t>
            </a:r>
            <a:endParaRPr lang="en-US" sz="560" dirty="0"/>
          </a:p>
        </p:txBody>
      </p:sp>
      <p:sp>
        <p:nvSpPr>
          <p:cNvPr id="26" name="Text 23"/>
          <p:cNvSpPr/>
          <p:nvPr/>
        </p:nvSpPr>
        <p:spPr>
          <a:xfrm>
            <a:off x="10104120" y="2148840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Прибуткові документи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713232" y="2862072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859536" y="3026664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FF5B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868680" y="3154680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</a:t>
            </a:r>
            <a:endParaRPr lang="en-US" sz="560" dirty="0"/>
          </a:p>
        </p:txBody>
      </p:sp>
      <p:sp>
        <p:nvSpPr>
          <p:cNvPr id="30" name="Text 27"/>
          <p:cNvSpPr/>
          <p:nvPr/>
        </p:nvSpPr>
        <p:spPr>
          <a:xfrm>
            <a:off x="1408176" y="3136392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Банківські виписки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3611880" y="2862072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3758184" y="3026664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FF5B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3767328" y="3154680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</a:t>
            </a:r>
            <a:endParaRPr lang="en-US" sz="560" dirty="0"/>
          </a:p>
        </p:txBody>
      </p:sp>
      <p:sp>
        <p:nvSpPr>
          <p:cNvPr id="34" name="Text 31"/>
          <p:cNvSpPr/>
          <p:nvPr/>
        </p:nvSpPr>
        <p:spPr>
          <a:xfrm>
            <a:off x="4306824" y="3136392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Платіжні доручення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6510528" y="2862072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6656832" y="3026664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FF5B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665976" y="3154680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ПДВ</a:t>
            </a:r>
            <a:endParaRPr lang="en-US" sz="560" dirty="0"/>
          </a:p>
        </p:txBody>
      </p:sp>
      <p:sp>
        <p:nvSpPr>
          <p:cNvPr id="38" name="Text 35"/>
          <p:cNvSpPr/>
          <p:nvPr/>
        </p:nvSpPr>
        <p:spPr>
          <a:xfrm>
            <a:off x="7205472" y="3136392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Податкові документи</a:t>
            </a:r>
            <a:endParaRPr lang="en-US" sz="850" dirty="0"/>
          </a:p>
        </p:txBody>
      </p:sp>
      <p:sp>
        <p:nvSpPr>
          <p:cNvPr id="39" name="Shape 36"/>
          <p:cNvSpPr/>
          <p:nvPr/>
        </p:nvSpPr>
        <p:spPr>
          <a:xfrm>
            <a:off x="9409176" y="2862072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40" name="Shape 37"/>
          <p:cNvSpPr/>
          <p:nvPr/>
        </p:nvSpPr>
        <p:spPr>
          <a:xfrm>
            <a:off x="9555480" y="3026664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FF5B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9564624" y="3154680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</a:t>
            </a:r>
            <a:endParaRPr lang="en-US" sz="560" dirty="0"/>
          </a:p>
        </p:txBody>
      </p:sp>
      <p:sp>
        <p:nvSpPr>
          <p:cNvPr id="42" name="Text 39"/>
          <p:cNvSpPr/>
          <p:nvPr/>
        </p:nvSpPr>
        <p:spPr>
          <a:xfrm>
            <a:off x="10104120" y="3136392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Договори та специфікації</a:t>
            </a:r>
            <a:endParaRPr lang="en-US" sz="850" dirty="0"/>
          </a:p>
        </p:txBody>
      </p:sp>
      <p:sp>
        <p:nvSpPr>
          <p:cNvPr id="43" name="Shape 40"/>
          <p:cNvSpPr/>
          <p:nvPr/>
        </p:nvSpPr>
        <p:spPr>
          <a:xfrm>
            <a:off x="713232" y="3849624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44" name="Shape 41"/>
          <p:cNvSpPr/>
          <p:nvPr/>
        </p:nvSpPr>
        <p:spPr>
          <a:xfrm>
            <a:off x="859536" y="4014216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868680" y="4142232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КАСА</a:t>
            </a:r>
            <a:endParaRPr lang="en-US" sz="560" dirty="0"/>
          </a:p>
        </p:txBody>
      </p:sp>
      <p:sp>
        <p:nvSpPr>
          <p:cNvPr id="46" name="Text 43"/>
          <p:cNvSpPr/>
          <p:nvPr/>
        </p:nvSpPr>
        <p:spPr>
          <a:xfrm>
            <a:off x="1408176" y="4123944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Касові документи</a:t>
            </a:r>
            <a:endParaRPr lang="en-US" sz="850" dirty="0"/>
          </a:p>
        </p:txBody>
      </p:sp>
      <p:sp>
        <p:nvSpPr>
          <p:cNvPr id="47" name="Shape 44"/>
          <p:cNvSpPr/>
          <p:nvPr/>
        </p:nvSpPr>
        <p:spPr>
          <a:xfrm>
            <a:off x="3611880" y="3849624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48" name="Shape 45"/>
          <p:cNvSpPr/>
          <p:nvPr/>
        </p:nvSpPr>
        <p:spPr>
          <a:xfrm>
            <a:off x="3758184" y="4014216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3767328" y="4142232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</a:t>
            </a:r>
            <a:endParaRPr lang="en-US" sz="560" dirty="0"/>
          </a:p>
        </p:txBody>
      </p:sp>
      <p:sp>
        <p:nvSpPr>
          <p:cNvPr id="50" name="Text 47"/>
          <p:cNvSpPr/>
          <p:nvPr/>
        </p:nvSpPr>
        <p:spPr>
          <a:xfrm>
            <a:off x="4306824" y="4123944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Складські документи</a:t>
            </a:r>
            <a:endParaRPr lang="en-US" sz="850" dirty="0"/>
          </a:p>
        </p:txBody>
      </p:sp>
      <p:sp>
        <p:nvSpPr>
          <p:cNvPr id="51" name="Shape 48"/>
          <p:cNvSpPr/>
          <p:nvPr/>
        </p:nvSpPr>
        <p:spPr>
          <a:xfrm>
            <a:off x="6510528" y="3849624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52" name="Shape 49"/>
          <p:cNvSpPr/>
          <p:nvPr/>
        </p:nvSpPr>
        <p:spPr>
          <a:xfrm>
            <a:off x="6656832" y="4014216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6665976" y="4142232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</a:t>
            </a:r>
            <a:endParaRPr lang="en-US" sz="560" dirty="0"/>
          </a:p>
        </p:txBody>
      </p:sp>
      <p:sp>
        <p:nvSpPr>
          <p:cNvPr id="54" name="Text 51"/>
          <p:cNvSpPr/>
          <p:nvPr/>
        </p:nvSpPr>
        <p:spPr>
          <a:xfrm>
            <a:off x="7205472" y="4123944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/ PNG скани</a:t>
            </a:r>
            <a:endParaRPr lang="en-US" sz="850" dirty="0"/>
          </a:p>
        </p:txBody>
      </p:sp>
      <p:sp>
        <p:nvSpPr>
          <p:cNvPr id="55" name="Shape 52"/>
          <p:cNvSpPr/>
          <p:nvPr/>
        </p:nvSpPr>
        <p:spPr>
          <a:xfrm>
            <a:off x="9409176" y="3849624"/>
            <a:ext cx="2523744" cy="713232"/>
          </a:xfrm>
          <a:prstGeom prst="roundRect">
            <a:avLst>
              <a:gd name="adj" fmla="val 17949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0160" dist="50800" dir="2700000" algn="bl" rotWithShape="0">
              <a:srgbClr val="A9BEDA">
                <a:alpha val="9000"/>
              </a:srgbClr>
            </a:outerShdw>
          </a:effectLst>
        </p:spPr>
      </p:sp>
      <p:sp>
        <p:nvSpPr>
          <p:cNvPr id="56" name="Shape 53"/>
          <p:cNvSpPr/>
          <p:nvPr/>
        </p:nvSpPr>
        <p:spPr>
          <a:xfrm>
            <a:off x="9555480" y="4014216"/>
            <a:ext cx="420624" cy="384048"/>
          </a:xfrm>
          <a:prstGeom prst="roundRect">
            <a:avLst>
              <a:gd name="adj" fmla="val 19048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9564624" y="4142232"/>
            <a:ext cx="402336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ВАШ</a:t>
            </a:r>
            <a:endParaRPr lang="en-US" sz="560" dirty="0"/>
          </a:p>
        </p:txBody>
      </p:sp>
      <p:sp>
        <p:nvSpPr>
          <p:cNvPr id="58" name="Text 55"/>
          <p:cNvSpPr/>
          <p:nvPr/>
        </p:nvSpPr>
        <p:spPr>
          <a:xfrm>
            <a:off x="10104120" y="4123944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Індивідуальні форми</a:t>
            </a:r>
            <a:endParaRPr lang="en-US" sz="850" dirty="0"/>
          </a:p>
        </p:txBody>
      </p:sp>
      <p:sp>
        <p:nvSpPr>
          <p:cNvPr id="59" name="Shape 56"/>
          <p:cNvSpPr/>
          <p:nvPr/>
        </p:nvSpPr>
        <p:spPr>
          <a:xfrm>
            <a:off x="960120" y="5212080"/>
            <a:ext cx="10287000" cy="640080"/>
          </a:xfrm>
          <a:prstGeom prst="roundRect">
            <a:avLst>
              <a:gd name="adj" fmla="val 25714"/>
            </a:avLst>
          </a:prstGeom>
          <a:solidFill>
            <a:srgbClr val="071635"/>
          </a:solidFill>
          <a:ln w="12700">
            <a:solidFill>
              <a:srgbClr val="071635">
                <a:alpha val="0"/>
              </a:srgbClr>
            </a:solidFill>
            <a:prstDash val="solid"/>
          </a:ln>
        </p:spPr>
      </p:sp>
      <p:sp>
        <p:nvSpPr>
          <p:cNvPr id="60" name="Text 57"/>
          <p:cNvSpPr/>
          <p:nvPr/>
        </p:nvSpPr>
        <p:spPr>
          <a:xfrm>
            <a:off x="1325880" y="5413248"/>
            <a:ext cx="9555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однакова для будь-якого типу: файл зайшов → документ створився → результат перевірився.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89720" y="-1234440"/>
            <a:ext cx="4206240" cy="4206240"/>
          </a:xfrm>
          <a:prstGeom prst="arc">
            <a:avLst/>
          </a:prstGeom>
          <a:solidFill>
            <a:srgbClr val="E2EFFF">
              <a:alpha val="75000"/>
            </a:srgbClr>
          </a:solidFill>
          <a:ln w="12700">
            <a:solidFill>
              <a:srgbClr val="E2E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143000" y="5166360"/>
            <a:ext cx="3108960" cy="3108960"/>
          </a:xfrm>
          <a:prstGeom prst="arc">
            <a:avLst/>
          </a:prstGeom>
          <a:solidFill>
            <a:srgbClr val="FFF0A3">
              <a:alpha val="68000"/>
            </a:srgbClr>
          </a:solidFill>
          <a:ln w="12700">
            <a:solidFill>
              <a:srgbClr val="FFF0A3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438912"/>
            <a:ext cx="1664208" cy="6074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1051560"/>
            <a:ext cx="7955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Інтеграція без зміни звичного процесу</a:t>
            </a:r>
            <a:endParaRPr lang="en-US" sz="2550" dirty="0"/>
          </a:p>
        </p:txBody>
      </p:sp>
      <p:sp>
        <p:nvSpPr>
          <p:cNvPr id="6" name="Text 3"/>
          <p:cNvSpPr/>
          <p:nvPr/>
        </p:nvSpPr>
        <p:spPr>
          <a:xfrm>
            <a:off x="658368" y="1581912"/>
            <a:ext cx="8183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підключається до облікової системи, а бухгалтер продовжує працювати там, де звик.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1292840" y="667512"/>
            <a:ext cx="292608" cy="0"/>
          </a:xfrm>
          <a:prstGeom prst="line">
            <a:avLst/>
          </a:prstGeom>
          <a:noFill/>
          <a:ln w="50800">
            <a:solidFill>
              <a:srgbClr val="FFD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D9E7F7">
                <a:alpha val="9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86384" y="1993392"/>
            <a:ext cx="3310128" cy="1234440"/>
          </a:xfrm>
          <a:prstGeom prst="roundRect">
            <a:avLst>
              <a:gd name="adj" fmla="val 1259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987552" y="219456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87552" y="235000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1C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664208" y="2203704"/>
            <a:ext cx="2231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1С / BAS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1664208" y="2560320"/>
            <a:ext cx="223113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створення документів у базі, заповнення реквізитів і рядків</a:t>
            </a:r>
            <a:endParaRPr lang="en-US" sz="930" dirty="0"/>
          </a:p>
        </p:txBody>
      </p:sp>
      <p:sp>
        <p:nvSpPr>
          <p:cNvPr id="16" name="Shape 13"/>
          <p:cNvSpPr/>
          <p:nvPr/>
        </p:nvSpPr>
        <p:spPr>
          <a:xfrm>
            <a:off x="4443984" y="1993392"/>
            <a:ext cx="3310128" cy="1234440"/>
          </a:xfrm>
          <a:prstGeom prst="roundRect">
            <a:avLst>
              <a:gd name="adj" fmla="val 1259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645152" y="219456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FF5BF"/>
          </a:solidFill>
          <a:ln w="12700">
            <a:solidFill>
              <a:srgbClr val="FFF5B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645152" y="235000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ERP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321808" y="2203704"/>
            <a:ext cx="2231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ERP / CRM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5321808" y="2560320"/>
            <a:ext cx="223113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даних у внутрішні системи компанії</a:t>
            </a:r>
            <a:endParaRPr lang="en-US" sz="930" dirty="0"/>
          </a:p>
        </p:txBody>
      </p:sp>
      <p:sp>
        <p:nvSpPr>
          <p:cNvPr id="21" name="Shape 18"/>
          <p:cNvSpPr/>
          <p:nvPr/>
        </p:nvSpPr>
        <p:spPr>
          <a:xfrm>
            <a:off x="8101584" y="1993392"/>
            <a:ext cx="3310128" cy="1234440"/>
          </a:xfrm>
          <a:prstGeom prst="roundRect">
            <a:avLst>
              <a:gd name="adj" fmla="val 12593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8302752" y="2194560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EAF3FF"/>
          </a:solidFill>
          <a:ln w="12700">
            <a:solidFill>
              <a:srgbClr val="EAF3FF">
                <a:alpha val="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8302752" y="2350008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8979408" y="2203704"/>
            <a:ext cx="22311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8979408" y="2560320"/>
            <a:ext cx="2231136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технічна інтеграція для IT-відділу або підрядника</a:t>
            </a:r>
            <a:endParaRPr lang="en-US" sz="930" dirty="0"/>
          </a:p>
        </p:txBody>
      </p:sp>
      <p:sp>
        <p:nvSpPr>
          <p:cNvPr id="26" name="Shape 23"/>
          <p:cNvSpPr/>
          <p:nvPr/>
        </p:nvSpPr>
        <p:spPr>
          <a:xfrm>
            <a:off x="960120" y="3977640"/>
            <a:ext cx="10259568" cy="987552"/>
          </a:xfrm>
          <a:prstGeom prst="roundRect">
            <a:avLst>
              <a:gd name="adj" fmla="val 20370"/>
            </a:avLst>
          </a:prstGeom>
          <a:solidFill>
            <a:srgbClr val="FFFFFF"/>
          </a:solidFill>
          <a:ln w="10160">
            <a:solidFill>
              <a:srgbClr val="DDE9F8"/>
            </a:solidFill>
            <a:prstDash val="solid"/>
          </a:ln>
          <a:effectLst>
            <a:outerShdw blurRad="1270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27" name="Text 24"/>
          <p:cNvSpPr/>
          <p:nvPr/>
        </p:nvSpPr>
        <p:spPr>
          <a:xfrm>
            <a:off x="1335024" y="4279392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бухгалтера головне не API, а результат:</a:t>
            </a:r>
            <a:endParaRPr lang="en-US" sz="1420" dirty="0"/>
          </a:p>
        </p:txBody>
      </p:sp>
      <p:sp>
        <p:nvSpPr>
          <p:cNvPr id="28" name="Text 25"/>
          <p:cNvSpPr/>
          <p:nvPr/>
        </p:nvSpPr>
        <p:spPr>
          <a:xfrm>
            <a:off x="4983480" y="4297680"/>
            <a:ext cx="57607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40" dirty="0">
                <a:solidFill>
                  <a:srgbClr val="5262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системі з’являється правильно заповнений документ із автоматичною перевіркою.</a:t>
            </a:r>
            <a:endParaRPr lang="en-US" sz="1140" dirty="0"/>
          </a:p>
        </p:txBody>
      </p:sp>
      <p:sp>
        <p:nvSpPr>
          <p:cNvPr id="29" name="Shape 26"/>
          <p:cNvSpPr/>
          <p:nvPr/>
        </p:nvSpPr>
        <p:spPr>
          <a:xfrm>
            <a:off x="1920240" y="5285232"/>
            <a:ext cx="1600200" cy="347472"/>
          </a:xfrm>
          <a:prstGeom prst="roundRect">
            <a:avLst>
              <a:gd name="adj" fmla="val 28947"/>
            </a:avLst>
          </a:prstGeom>
          <a:solidFill>
            <a:srgbClr val="FFD400"/>
          </a:solidFill>
          <a:ln w="8890">
            <a:solidFill>
              <a:srgbClr val="FFD400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2029968" y="5376672"/>
            <a:ext cx="138074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зручно бухгалтерії</a:t>
            </a:r>
            <a:endParaRPr lang="en-US" sz="880" dirty="0"/>
          </a:p>
        </p:txBody>
      </p:sp>
      <p:sp>
        <p:nvSpPr>
          <p:cNvPr id="31" name="Shape 28"/>
          <p:cNvSpPr/>
          <p:nvPr/>
        </p:nvSpPr>
        <p:spPr>
          <a:xfrm>
            <a:off x="3703320" y="5285232"/>
            <a:ext cx="1737360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813048" y="5376672"/>
            <a:ext cx="151790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зрозуміло IT-відділу</a:t>
            </a:r>
            <a:endParaRPr lang="en-US" sz="880" dirty="0"/>
          </a:p>
        </p:txBody>
      </p:sp>
      <p:sp>
        <p:nvSpPr>
          <p:cNvPr id="33" name="Shape 30"/>
          <p:cNvSpPr/>
          <p:nvPr/>
        </p:nvSpPr>
        <p:spPr>
          <a:xfrm>
            <a:off x="5623560" y="5285232"/>
            <a:ext cx="1874520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5733288" y="5376672"/>
            <a:ext cx="1655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масштабується під обсяг</a:t>
            </a:r>
            <a:endParaRPr lang="en-US" sz="880" dirty="0"/>
          </a:p>
        </p:txBody>
      </p:sp>
      <p:sp>
        <p:nvSpPr>
          <p:cNvPr id="35" name="Shape 32"/>
          <p:cNvSpPr/>
          <p:nvPr/>
        </p:nvSpPr>
        <p:spPr>
          <a:xfrm>
            <a:off x="7680960" y="5285232"/>
            <a:ext cx="1508760" cy="347472"/>
          </a:xfrm>
          <a:prstGeom prst="roundRect">
            <a:avLst>
              <a:gd name="adj" fmla="val 28947"/>
            </a:avLst>
          </a:prstGeom>
          <a:solidFill>
            <a:srgbClr val="EAF3FF"/>
          </a:solidFill>
          <a:ln w="8890">
            <a:solidFill>
              <a:srgbClr val="EAF3FF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7790688" y="5376672"/>
            <a:ext cx="128930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0A6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помилок</a:t>
            </a:r>
            <a:endParaRPr lang="en-US" sz="8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6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15400" y="-1097280"/>
            <a:ext cx="4389120" cy="4389120"/>
          </a:xfrm>
          <a:prstGeom prst="arc">
            <a:avLst/>
          </a:prstGeom>
          <a:solidFill>
            <a:srgbClr val="123A82">
              <a:alpha val="60000"/>
            </a:srgbClr>
          </a:solidFill>
          <a:ln w="12700">
            <a:solidFill>
              <a:srgbClr val="123A82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280160" y="5212080"/>
            <a:ext cx="3291840" cy="3291840"/>
          </a:xfrm>
          <a:prstGeom prst="arc">
            <a:avLst/>
          </a:prstGeom>
          <a:solidFill>
            <a:srgbClr val="FFD400">
              <a:alpha val="22000"/>
            </a:srgbClr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pic>
        <p:nvPicPr>
          <p:cNvPr id="4" name="Image 0" descr="/mnt/data/jdoc_logo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566928"/>
            <a:ext cx="1993392" cy="72758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94944" y="1481328"/>
            <a:ext cx="6126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Що отримує клієнт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731520" y="2057400"/>
            <a:ext cx="6172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ще один кабінет для перевірки даних, а автоматизований шлях до готового документа в обліку.</a:t>
            </a:r>
            <a:endParaRPr lang="en-US" sz="1220" dirty="0"/>
          </a:p>
        </p:txBody>
      </p:sp>
      <p:sp>
        <p:nvSpPr>
          <p:cNvPr id="7" name="Shape 4"/>
          <p:cNvSpPr/>
          <p:nvPr/>
        </p:nvSpPr>
        <p:spPr>
          <a:xfrm>
            <a:off x="749808" y="2971800"/>
            <a:ext cx="2606040" cy="1143000"/>
          </a:xfrm>
          <a:prstGeom prst="roundRect">
            <a:avLst>
              <a:gd name="adj" fmla="val 13600"/>
            </a:avLst>
          </a:prstGeom>
          <a:solidFill>
            <a:srgbClr val="102B63"/>
          </a:solidFill>
          <a:ln w="10160">
            <a:solidFill>
              <a:srgbClr val="193B79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950976" y="31729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50976" y="332841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627632" y="3182112"/>
            <a:ext cx="1527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Менше ручної роботи</a:t>
            </a:r>
            <a:endParaRPr lang="en-US" sz="1240" dirty="0"/>
          </a:p>
        </p:txBody>
      </p:sp>
      <p:sp>
        <p:nvSpPr>
          <p:cNvPr id="11" name="Text 8"/>
          <p:cNvSpPr/>
          <p:nvPr/>
        </p:nvSpPr>
        <p:spPr>
          <a:xfrm>
            <a:off x="1627632" y="3538728"/>
            <a:ext cx="1527048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бухгалтер не переписує реквізити з PDF</a:t>
            </a:r>
            <a:endParaRPr lang="en-US" sz="930" dirty="0"/>
          </a:p>
        </p:txBody>
      </p:sp>
      <p:sp>
        <p:nvSpPr>
          <p:cNvPr id="12" name="Shape 9"/>
          <p:cNvSpPr/>
          <p:nvPr/>
        </p:nvSpPr>
        <p:spPr>
          <a:xfrm>
            <a:off x="3611880" y="2971800"/>
            <a:ext cx="2606040" cy="1143000"/>
          </a:xfrm>
          <a:prstGeom prst="roundRect">
            <a:avLst>
              <a:gd name="adj" fmla="val 13600"/>
            </a:avLst>
          </a:prstGeom>
          <a:solidFill>
            <a:srgbClr val="102B63"/>
          </a:solidFill>
          <a:ln w="10160">
            <a:solidFill>
              <a:srgbClr val="193B79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813048" y="31729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813048" y="332841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489704" y="3182112"/>
            <a:ext cx="1527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Швидше обробка</a:t>
            </a:r>
            <a:endParaRPr lang="en-US" sz="1240" dirty="0"/>
          </a:p>
        </p:txBody>
      </p:sp>
      <p:sp>
        <p:nvSpPr>
          <p:cNvPr id="16" name="Text 13"/>
          <p:cNvSpPr/>
          <p:nvPr/>
        </p:nvSpPr>
        <p:spPr>
          <a:xfrm>
            <a:off x="4489704" y="3538728"/>
            <a:ext cx="1527048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 потрапляють у систему без черги ручного вводу</a:t>
            </a:r>
            <a:endParaRPr lang="en-US" sz="930" dirty="0"/>
          </a:p>
        </p:txBody>
      </p:sp>
      <p:sp>
        <p:nvSpPr>
          <p:cNvPr id="17" name="Shape 14"/>
          <p:cNvSpPr/>
          <p:nvPr/>
        </p:nvSpPr>
        <p:spPr>
          <a:xfrm>
            <a:off x="6473952" y="2971800"/>
            <a:ext cx="2606040" cy="1143000"/>
          </a:xfrm>
          <a:prstGeom prst="roundRect">
            <a:avLst>
              <a:gd name="adj" fmla="val 13600"/>
            </a:avLst>
          </a:prstGeom>
          <a:solidFill>
            <a:srgbClr val="102B63"/>
          </a:solidFill>
          <a:ln w="10160">
            <a:solidFill>
              <a:srgbClr val="193B79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675120" y="31729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675120" y="332841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7351776" y="3182112"/>
            <a:ext cx="1527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Менше помилок</a:t>
            </a:r>
            <a:endParaRPr lang="en-US" sz="1240" dirty="0"/>
          </a:p>
        </p:txBody>
      </p:sp>
      <p:sp>
        <p:nvSpPr>
          <p:cNvPr id="21" name="Text 18"/>
          <p:cNvSpPr/>
          <p:nvPr/>
        </p:nvSpPr>
        <p:spPr>
          <a:xfrm>
            <a:off x="7351776" y="3538728"/>
            <a:ext cx="1527048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ключові поля та суми перевіряються автоматично</a:t>
            </a:r>
            <a:endParaRPr lang="en-US" sz="930" dirty="0"/>
          </a:p>
        </p:txBody>
      </p:sp>
      <p:sp>
        <p:nvSpPr>
          <p:cNvPr id="22" name="Shape 19"/>
          <p:cNvSpPr/>
          <p:nvPr/>
        </p:nvSpPr>
        <p:spPr>
          <a:xfrm>
            <a:off x="9336024" y="2971800"/>
            <a:ext cx="2130552" cy="1143000"/>
          </a:xfrm>
          <a:prstGeom prst="roundRect">
            <a:avLst>
              <a:gd name="adj" fmla="val 13600"/>
            </a:avLst>
          </a:prstGeom>
          <a:solidFill>
            <a:srgbClr val="102B63"/>
          </a:solidFill>
          <a:ln w="10160">
            <a:solidFill>
              <a:srgbClr val="193B79"/>
            </a:solidFill>
            <a:prstDash val="solid"/>
          </a:ln>
          <a:effectLst>
            <a:outerShdw blurRad="13970" dist="50800" dir="2700000" algn="bl" rotWithShape="0">
              <a:srgbClr val="A9BEDA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9537192" y="3172968"/>
            <a:ext cx="530352" cy="530352"/>
          </a:xfrm>
          <a:prstGeom prst="roundRect">
            <a:avLst>
              <a:gd name="adj" fmla="val 20690"/>
            </a:avLst>
          </a:prstGeom>
          <a:solidFill>
            <a:srgbClr val="0BB874"/>
          </a:solidFill>
          <a:ln w="12700">
            <a:solidFill>
              <a:srgbClr val="0BB874">
                <a:alpha val="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9537192" y="3328416"/>
            <a:ext cx="53035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0213848" y="318211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Звичний контроль</a:t>
            </a:r>
            <a:endParaRPr lang="en-US" sz="1160" dirty="0"/>
          </a:p>
        </p:txBody>
      </p:sp>
      <p:sp>
        <p:nvSpPr>
          <p:cNvPr id="26" name="Text 23"/>
          <p:cNvSpPr/>
          <p:nvPr/>
        </p:nvSpPr>
        <p:spPr>
          <a:xfrm>
            <a:off x="10213848" y="3538728"/>
            <a:ext cx="105156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30" dirty="0">
                <a:solidFill>
                  <a:srgbClr val="D7E7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перевірка вже у 1С/BAS</a:t>
            </a:r>
            <a:endParaRPr lang="en-US" sz="930" dirty="0"/>
          </a:p>
        </p:txBody>
      </p:sp>
      <p:sp>
        <p:nvSpPr>
          <p:cNvPr id="27" name="Shape 24"/>
          <p:cNvSpPr/>
          <p:nvPr/>
        </p:nvSpPr>
        <p:spPr>
          <a:xfrm>
            <a:off x="1234440" y="4937760"/>
            <a:ext cx="9738360" cy="768096"/>
          </a:xfrm>
          <a:prstGeom prst="roundRect">
            <a:avLst>
              <a:gd name="adj" fmla="val 26190"/>
            </a:avLst>
          </a:prstGeom>
          <a:solidFill>
            <a:srgbClr val="FFD400"/>
          </a:solidFill>
          <a:ln w="12700">
            <a:solidFill>
              <a:srgbClr val="FFD400">
                <a:alpha val="0"/>
              </a:srgbClr>
            </a:solidFill>
            <a:prstDash val="solid"/>
          </a:ln>
          <a:effectLst>
            <a:outerShdw blurRad="15240" dist="508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1600200" y="5184648"/>
            <a:ext cx="9006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30" b="1" dirty="0">
                <a:solidFill>
                  <a:srgbClr val="0716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JDOC: файл заходить — документ створюється — результат перевіряється автоматично.</a:t>
            </a:r>
            <a:endParaRPr lang="en-US" sz="1330" dirty="0"/>
          </a:p>
        </p:txBody>
      </p:sp>
      <p:sp>
        <p:nvSpPr>
          <p:cNvPr id="29" name="Shape 26"/>
          <p:cNvSpPr/>
          <p:nvPr/>
        </p:nvSpPr>
        <p:spPr>
          <a:xfrm>
            <a:off x="566928" y="6382512"/>
            <a:ext cx="11064240" cy="0"/>
          </a:xfrm>
          <a:prstGeom prst="line">
            <a:avLst/>
          </a:prstGeom>
          <a:noFill/>
          <a:ln w="6985">
            <a:solidFill>
              <a:srgbClr val="1F3E78">
                <a:alpha val="90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03504" y="6473952"/>
            <a:ext cx="2971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BFD3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JDOC · комерційна пропозиція</a:t>
            </a:r>
            <a:endParaRPr lang="en-US" sz="720" dirty="0"/>
          </a:p>
        </p:txBody>
      </p:sp>
      <p:sp>
        <p:nvSpPr>
          <p:cNvPr id="31" name="Text 28"/>
          <p:cNvSpPr/>
          <p:nvPr/>
        </p:nvSpPr>
        <p:spPr>
          <a:xfrm>
            <a:off x="11082528" y="6428232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BFD3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678</Words>
  <Application>Microsoft Macintosh PowerPoint</Application>
  <PresentationFormat>Широкоэкранный</PresentationFormat>
  <Paragraphs>191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JDOC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JDOC — документи в 1С без ручного введення</dc:title>
  <dc:subject>Комерційна пропозиція JDOC</dc:subject>
  <dc:creator>JDOC</dc:creator>
  <cp:lastModifiedBy>Microsoft Office User</cp:lastModifiedBy>
  <cp:revision>1</cp:revision>
  <dcterms:created xsi:type="dcterms:W3CDTF">2026-05-15T13:26:32Z</dcterms:created>
  <dcterms:modified xsi:type="dcterms:W3CDTF">2026-05-15T13:32:40Z</dcterms:modified>
</cp:coreProperties>
</file>